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9" r:id="rId3"/>
    <p:sldId id="276" r:id="rId4"/>
    <p:sldId id="260" r:id="rId5"/>
    <p:sldId id="261" r:id="rId6"/>
    <p:sldId id="272" r:id="rId7"/>
    <p:sldId id="262" r:id="rId8"/>
    <p:sldId id="278" r:id="rId9"/>
    <p:sldId id="263" r:id="rId10"/>
    <p:sldId id="279" r:id="rId11"/>
    <p:sldId id="273" r:id="rId12"/>
    <p:sldId id="280" r:id="rId13"/>
    <p:sldId id="275" r:id="rId14"/>
    <p:sldId id="264" r:id="rId15"/>
    <p:sldId id="274" r:id="rId16"/>
    <p:sldId id="277" r:id="rId17"/>
    <p:sldId id="266" r:id="rId18"/>
    <p:sldId id="267" r:id="rId19"/>
    <p:sldId id="271" r:id="rId20"/>
    <p:sldId id="268" r:id="rId21"/>
    <p:sldId id="269" r:id="rId2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3641AC"/>
    <a:srgbClr val="303998"/>
    <a:srgbClr val="4D39A7"/>
    <a:srgbClr val="3D318D"/>
    <a:srgbClr val="303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 autoAdjust="0"/>
    <p:restoredTop sz="94659" autoAdjust="0"/>
  </p:normalViewPr>
  <p:slideViewPr>
    <p:cSldViewPr>
      <p:cViewPr varScale="1">
        <p:scale>
          <a:sx n="142" d="100"/>
          <a:sy n="142" d="100"/>
        </p:scale>
        <p:origin x="-22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6A3DE-3912-1441-A7F1-C7E9FAE07DD2}" type="datetimeFigureOut">
              <a:rPr lang="en-US" smtClean="0"/>
              <a:t>05/11/18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CD086-A58E-A543-8749-254E854C5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24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D1CC-5EE6-4E40-B538-1C08AEF7CFD3}" type="datetimeFigureOut">
              <a:rPr lang="nl-NL" smtClean="0"/>
              <a:t>05/11/18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6A43A-27CB-439D-B299-04830FFEC1A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214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g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70000" r="5000" b="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14-9-2015</a:t>
            </a:r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nl-NL" smtClean="0"/>
              <a:t>Honours Programm</a:t>
            </a:r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078B046-42FC-4D18-8B82-D2408BA2ED98}" type="slidenum">
              <a:rPr lang="nl-NL" smtClean="0"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acqueline.Randall@inholland.nl" TargetMode="External"/><Relationship Id="rId3" Type="http://schemas.openxmlformats.org/officeDocument/2006/relationships/hyperlink" Target="mailto:HonoursEDC@inholland.n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1700808"/>
            <a:ext cx="7772400" cy="237626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solidFill>
                  <a:srgbClr val="3641AC"/>
                </a:solidFill>
              </a:rPr>
              <a:t/>
            </a:r>
            <a:br>
              <a:rPr lang="nl-NL" dirty="0" smtClean="0">
                <a:solidFill>
                  <a:srgbClr val="3641AC"/>
                </a:solidFill>
              </a:rPr>
            </a:br>
            <a:r>
              <a:rPr lang="nl-NL" dirty="0">
                <a:solidFill>
                  <a:srgbClr val="3641AC"/>
                </a:solidFill>
              </a:rPr>
              <a:t/>
            </a:r>
            <a:br>
              <a:rPr lang="nl-NL" dirty="0">
                <a:solidFill>
                  <a:srgbClr val="3641AC"/>
                </a:solidFill>
              </a:rPr>
            </a:br>
            <a:r>
              <a:rPr lang="nl-NL" dirty="0" err="1" smtClean="0">
                <a:solidFill>
                  <a:srgbClr val="3641AC"/>
                </a:solidFill>
              </a:rPr>
              <a:t>Honours</a:t>
            </a:r>
            <a:r>
              <a:rPr lang="nl-NL" dirty="0" smtClean="0">
                <a:solidFill>
                  <a:srgbClr val="3641AC"/>
                </a:solidFill>
              </a:rPr>
              <a:t/>
            </a:r>
            <a:br>
              <a:rPr lang="nl-NL" dirty="0" smtClean="0">
                <a:solidFill>
                  <a:srgbClr val="3641AC"/>
                </a:solidFill>
              </a:rPr>
            </a:br>
            <a:r>
              <a:rPr lang="nl-NL" dirty="0" err="1" smtClean="0">
                <a:solidFill>
                  <a:srgbClr val="3641AC"/>
                </a:solidFill>
              </a:rPr>
              <a:t>Leadership</a:t>
            </a:r>
            <a:r>
              <a:rPr lang="nl-NL" dirty="0" smtClean="0">
                <a:solidFill>
                  <a:srgbClr val="3641AC"/>
                </a:solidFill>
              </a:rPr>
              <a:t> </a:t>
            </a:r>
            <a:r>
              <a:rPr lang="nl-NL" dirty="0" err="1" smtClean="0">
                <a:solidFill>
                  <a:srgbClr val="3641AC"/>
                </a:solidFill>
              </a:rPr>
              <a:t>and</a:t>
            </a:r>
            <a:r>
              <a:rPr lang="nl-NL" dirty="0" smtClean="0">
                <a:solidFill>
                  <a:srgbClr val="3641AC"/>
                </a:solidFill>
              </a:rPr>
              <a:t> </a:t>
            </a:r>
            <a:r>
              <a:rPr lang="nl-NL" dirty="0" err="1" smtClean="0">
                <a:solidFill>
                  <a:srgbClr val="3641AC"/>
                </a:solidFill>
              </a:rPr>
              <a:t>Innovation</a:t>
            </a:r>
            <a:r>
              <a:rPr lang="nl-NL" dirty="0" smtClean="0">
                <a:solidFill>
                  <a:srgbClr val="3641AC"/>
                </a:solidFill>
              </a:rPr>
              <a:t/>
            </a:r>
            <a:br>
              <a:rPr lang="nl-NL" dirty="0" smtClean="0">
                <a:solidFill>
                  <a:srgbClr val="3641AC"/>
                </a:solidFill>
              </a:rPr>
            </a:br>
            <a:endParaRPr lang="nl-NL" dirty="0">
              <a:solidFill>
                <a:srgbClr val="3641AC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5800" y="3789041"/>
            <a:ext cx="7772400" cy="2016224"/>
          </a:xfrm>
        </p:spPr>
        <p:txBody>
          <a:bodyPr>
            <a:normAutofit/>
          </a:bodyPr>
          <a:lstStyle/>
          <a:p>
            <a:pPr algn="ctr"/>
            <a:r>
              <a:rPr lang="nl-NL" sz="2000" dirty="0" smtClean="0">
                <a:solidFill>
                  <a:srgbClr val="000000"/>
                </a:solidFill>
              </a:rPr>
              <a:t>Lester Rietveld</a:t>
            </a:r>
            <a:r>
              <a:rPr lang="nl-NL" sz="2000" smtClean="0">
                <a:solidFill>
                  <a:srgbClr val="000000"/>
                </a:solidFill>
              </a:rPr>
              <a:t>, Fred </a:t>
            </a:r>
            <a:r>
              <a:rPr lang="nl-NL" sz="2000" dirty="0" err="1" smtClean="0">
                <a:solidFill>
                  <a:srgbClr val="000000"/>
                </a:solidFill>
              </a:rPr>
              <a:t>Wollerich</a:t>
            </a:r>
            <a:r>
              <a:rPr lang="nl-NL" sz="2000" dirty="0" smtClean="0">
                <a:solidFill>
                  <a:srgbClr val="000000"/>
                </a:solidFill>
              </a:rPr>
              <a:t> &amp; Jacqueline Randall</a:t>
            </a:r>
          </a:p>
          <a:p>
            <a:pPr algn="ctr"/>
            <a:endParaRPr lang="nl-NL" sz="2000" dirty="0" smtClean="0">
              <a:solidFill>
                <a:srgbClr val="000000"/>
              </a:solidFill>
            </a:endParaRPr>
          </a:p>
          <a:p>
            <a:pPr algn="ctr"/>
            <a:endParaRPr lang="nl-NL" sz="2000" dirty="0" smtClean="0">
              <a:solidFill>
                <a:srgbClr val="000000"/>
              </a:solidFill>
            </a:endParaRPr>
          </a:p>
          <a:p>
            <a:pPr algn="ctr"/>
            <a:r>
              <a:rPr lang="nl-NL" sz="2000" dirty="0" smtClean="0">
                <a:solidFill>
                  <a:srgbClr val="000000"/>
                </a:solidFill>
              </a:rPr>
              <a:t>13th November 2018 </a:t>
            </a:r>
            <a:endParaRPr lang="nl-NL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52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5554960" cy="4525963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nl-NL" dirty="0" smtClean="0"/>
              <a:t>1</a:t>
            </a:r>
          </a:p>
          <a:p>
            <a:pPr marL="109728" indent="0">
              <a:buNone/>
            </a:pPr>
            <a:r>
              <a:rPr lang="nl-NL" sz="3200" b="1" dirty="0" smtClean="0">
                <a:solidFill>
                  <a:srgbClr val="0066FF"/>
                </a:solidFill>
                <a:latin typeface="Calibri"/>
              </a:rPr>
              <a:t>Semesters 2 </a:t>
            </a:r>
            <a:r>
              <a:rPr lang="nl-NL" sz="3200" b="1" dirty="0" err="1" smtClean="0">
                <a:solidFill>
                  <a:srgbClr val="0066FF"/>
                </a:solidFill>
                <a:latin typeface="Calibri"/>
              </a:rPr>
              <a:t>and</a:t>
            </a:r>
            <a:r>
              <a:rPr lang="nl-NL" sz="3200" b="1" dirty="0" smtClean="0">
                <a:solidFill>
                  <a:srgbClr val="0066FF"/>
                </a:solidFill>
                <a:latin typeface="Calibri"/>
              </a:rPr>
              <a:t> 3</a:t>
            </a:r>
          </a:p>
          <a:p>
            <a:r>
              <a:rPr lang="nl-NL" sz="3200" dirty="0" smtClean="0">
                <a:solidFill>
                  <a:srgbClr val="000000"/>
                </a:solidFill>
                <a:latin typeface="Calibri"/>
              </a:rPr>
              <a:t>Product </a:t>
            </a:r>
            <a:r>
              <a:rPr lang="nl-NL" sz="3200" dirty="0" err="1" smtClean="0">
                <a:solidFill>
                  <a:srgbClr val="000000"/>
                </a:solidFill>
                <a:latin typeface="Calibri"/>
              </a:rPr>
              <a:t>Innovation</a:t>
            </a:r>
            <a:endParaRPr lang="nl-NL" sz="3200" dirty="0" smtClean="0">
              <a:solidFill>
                <a:srgbClr val="000000"/>
              </a:solidFill>
              <a:latin typeface="Calibri"/>
            </a:endParaRPr>
          </a:p>
          <a:p>
            <a:r>
              <a:rPr lang="nl-NL" sz="3200" dirty="0" err="1" smtClean="0">
                <a:solidFill>
                  <a:srgbClr val="000000"/>
                </a:solidFill>
                <a:latin typeface="Calibri"/>
              </a:rPr>
              <a:t>Intercultural</a:t>
            </a:r>
            <a:r>
              <a:rPr lang="nl-NL" sz="3200" dirty="0" smtClean="0">
                <a:solidFill>
                  <a:srgbClr val="000000"/>
                </a:solidFill>
                <a:latin typeface="Calibri"/>
              </a:rPr>
              <a:t> management</a:t>
            </a:r>
          </a:p>
          <a:p>
            <a:r>
              <a:rPr lang="nl-NL" sz="3200" dirty="0" err="1" smtClean="0">
                <a:solidFill>
                  <a:srgbClr val="000000"/>
                </a:solidFill>
                <a:latin typeface="Calibri"/>
              </a:rPr>
              <a:t>Insights</a:t>
            </a:r>
            <a:r>
              <a:rPr lang="nl-NL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mr-IN" sz="3200" dirty="0" smtClean="0">
                <a:solidFill>
                  <a:srgbClr val="000000"/>
                </a:solidFill>
                <a:latin typeface="Calibri"/>
              </a:rPr>
              <a:t>–</a:t>
            </a:r>
            <a:r>
              <a:rPr lang="nl-NL" sz="3200" dirty="0" smtClean="0">
                <a:solidFill>
                  <a:srgbClr val="000000"/>
                </a:solidFill>
                <a:latin typeface="Calibri"/>
              </a:rPr>
              <a:t> Discovery Profile</a:t>
            </a:r>
          </a:p>
          <a:p>
            <a:r>
              <a:rPr lang="nl-NL" sz="3200" dirty="0" err="1" smtClean="0">
                <a:solidFill>
                  <a:srgbClr val="000000"/>
                </a:solidFill>
                <a:latin typeface="Calibri"/>
              </a:rPr>
              <a:t>Leadership</a:t>
            </a:r>
            <a:r>
              <a:rPr lang="nl-NL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nl-NL" sz="3200" dirty="0" err="1" smtClean="0">
                <a:solidFill>
                  <a:srgbClr val="000000"/>
                </a:solidFill>
                <a:latin typeface="Calibri"/>
              </a:rPr>
              <a:t>and</a:t>
            </a:r>
            <a:r>
              <a:rPr lang="nl-NL" sz="3200" dirty="0" smtClean="0">
                <a:solidFill>
                  <a:srgbClr val="000000"/>
                </a:solidFill>
                <a:latin typeface="Calibri"/>
              </a:rPr>
              <a:t> The Right </a:t>
            </a:r>
            <a:r>
              <a:rPr lang="nl-NL" sz="3200" dirty="0" err="1" smtClean="0">
                <a:solidFill>
                  <a:srgbClr val="000000"/>
                </a:solidFill>
                <a:latin typeface="Calibri"/>
              </a:rPr>
              <a:t>Use</a:t>
            </a:r>
            <a:r>
              <a:rPr lang="nl-NL" sz="3200" dirty="0" smtClean="0">
                <a:solidFill>
                  <a:srgbClr val="000000"/>
                </a:solidFill>
                <a:latin typeface="Calibri"/>
              </a:rPr>
              <a:t> of Power©</a:t>
            </a:r>
            <a:endParaRPr lang="nl-NL" sz="3200" dirty="0">
              <a:solidFill>
                <a:srgbClr val="000000"/>
              </a:solidFill>
              <a:latin typeface="Calibri"/>
            </a:endParaRPr>
          </a:p>
          <a:p>
            <a:pPr marL="109728" indent="0">
              <a:buNone/>
            </a:pPr>
            <a:endParaRPr lang="nl-NL" dirty="0"/>
          </a:p>
          <a:p>
            <a:pPr marL="109728" indent="0">
              <a:buNone/>
            </a:pPr>
            <a:endParaRPr lang="nl-NL" sz="6000" dirty="0" smtClean="0">
              <a:solidFill>
                <a:srgbClr val="000000"/>
              </a:solidFill>
              <a:latin typeface="Calibri"/>
            </a:endParaRPr>
          </a:p>
          <a:p>
            <a:pPr marL="109728" indent="0">
              <a:buSzPts val="2400"/>
              <a:buNone/>
            </a:pPr>
            <a:endParaRPr lang="nl-NL" sz="6000" dirty="0">
              <a:solidFill>
                <a:srgbClr val="000000"/>
              </a:solidFill>
              <a:latin typeface="Calibri"/>
            </a:endParaRPr>
          </a:p>
          <a:p>
            <a:endParaRPr lang="nl-NL" dirty="0">
              <a:solidFill>
                <a:srgbClr val="000000"/>
              </a:solidFill>
              <a:latin typeface="Calibri"/>
            </a:endParaRPr>
          </a:p>
          <a:p>
            <a:pPr marL="0" indent="0">
              <a:buNone/>
            </a:pPr>
            <a:endParaRPr lang="nl-NL" dirty="0"/>
          </a:p>
          <a:p>
            <a:pPr marL="109728" indent="0">
              <a:buNone/>
            </a:pPr>
            <a:endParaRPr lang="nl-NL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6000" b="1" dirty="0">
              <a:solidFill>
                <a:srgbClr val="0066FF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nl-NL" dirty="0"/>
          </a:p>
          <a:p>
            <a:pPr marL="109728" indent="0">
              <a:buNone/>
            </a:pPr>
            <a:endParaRPr lang="nl-NL" sz="6000" dirty="0">
              <a:solidFill>
                <a:srgbClr val="000000"/>
              </a:solidFill>
              <a:latin typeface="Calibri"/>
            </a:endParaRPr>
          </a:p>
          <a:p>
            <a:endParaRPr lang="nl-NL" dirty="0">
              <a:solidFill>
                <a:srgbClr val="000000"/>
              </a:solidFill>
              <a:latin typeface="Calibri"/>
            </a:endParaRPr>
          </a:p>
          <a:p>
            <a:endParaRPr lang="nl-NL" dirty="0">
              <a:solidFill>
                <a:srgbClr val="000000"/>
              </a:solidFill>
              <a:latin typeface="Calibri"/>
            </a:endParaRPr>
          </a:p>
          <a:p>
            <a:endParaRPr lang="en-US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10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Indicative content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contd.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7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11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2"/>
                </a:solidFill>
              </a:rPr>
              <a:t>Ardenne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538" r="16538"/>
          <a:stretch>
            <a:fillRect/>
          </a:stretch>
        </p:blipFill>
        <p:spPr>
          <a:xfrm>
            <a:off x="1619672" y="1481328"/>
            <a:ext cx="5832648" cy="4683976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3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13336" b="13336"/>
          <a:stretch>
            <a:fillRect/>
          </a:stretch>
        </p:blipFill>
        <p:spPr/>
      </p:pic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12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2"/>
                </a:solidFill>
              </a:rPr>
              <a:t>Ardenne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51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13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2"/>
                </a:solidFill>
              </a:rPr>
              <a:t>Ardenne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538" r="16538"/>
          <a:stretch>
            <a:fillRect/>
          </a:stretch>
        </p:blipFill>
        <p:spPr/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6538" r="16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143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 </a:t>
            </a:r>
            <a:r>
              <a:rPr lang="nl-NL" dirty="0" err="1"/>
              <a:t>year</a:t>
            </a:r>
            <a:r>
              <a:rPr lang="nl-NL" dirty="0"/>
              <a:t> </a:t>
            </a:r>
            <a:r>
              <a:rPr lang="nl-NL" dirty="0" err="1"/>
              <a:t>programme</a:t>
            </a:r>
            <a:r>
              <a:rPr lang="nl-NL" dirty="0"/>
              <a:t> – </a:t>
            </a:r>
            <a:r>
              <a:rPr lang="nl-NL" dirty="0" smtClean="0"/>
              <a:t>3 semesters </a:t>
            </a:r>
            <a:r>
              <a:rPr lang="nl-NL" dirty="0"/>
              <a:t>(</a:t>
            </a:r>
            <a:r>
              <a:rPr lang="nl-NL" dirty="0" err="1"/>
              <a:t>February</a:t>
            </a:r>
            <a:r>
              <a:rPr lang="nl-NL" dirty="0"/>
              <a:t> </a:t>
            </a:r>
            <a:r>
              <a:rPr lang="nl-NL" dirty="0" smtClean="0"/>
              <a:t>2019 </a:t>
            </a:r>
            <a:r>
              <a:rPr lang="nl-NL" dirty="0"/>
              <a:t>– </a:t>
            </a:r>
            <a:r>
              <a:rPr lang="nl-NL" dirty="0" err="1"/>
              <a:t>February</a:t>
            </a:r>
            <a:r>
              <a:rPr lang="nl-NL" dirty="0"/>
              <a:t> </a:t>
            </a:r>
            <a:r>
              <a:rPr lang="nl-NL" dirty="0" smtClean="0"/>
              <a:t>2021)</a:t>
            </a:r>
            <a:endParaRPr lang="nl-NL" dirty="0"/>
          </a:p>
          <a:p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Wednesday</a:t>
            </a:r>
            <a:r>
              <a:rPr lang="nl-NL" dirty="0"/>
              <a:t> </a:t>
            </a:r>
            <a:r>
              <a:rPr lang="nl-NL" dirty="0" err="1" smtClean="0"/>
              <a:t>morning</a:t>
            </a:r>
            <a:r>
              <a:rPr lang="nl-NL" dirty="0" smtClean="0"/>
              <a:t>/</a:t>
            </a:r>
            <a:r>
              <a:rPr lang="nl-NL" dirty="0" err="1" smtClean="0"/>
              <a:t>afternoon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/>
              <a:t>Kick-off - Masterclasses/</a:t>
            </a:r>
            <a:r>
              <a:rPr lang="nl-NL" dirty="0" err="1" smtClean="0"/>
              <a:t>Bootcamp</a:t>
            </a:r>
            <a:endParaRPr lang="nl-NL" dirty="0"/>
          </a:p>
          <a:p>
            <a:r>
              <a:rPr lang="nl-NL" dirty="0"/>
              <a:t>18 </a:t>
            </a:r>
            <a:r>
              <a:rPr lang="nl-NL" dirty="0" err="1"/>
              <a:t>EC’s</a:t>
            </a:r>
            <a:r>
              <a:rPr lang="nl-NL" dirty="0"/>
              <a:t> </a:t>
            </a:r>
          </a:p>
          <a:p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degree</a:t>
            </a:r>
            <a:endParaRPr lang="nl-NL" dirty="0"/>
          </a:p>
          <a:p>
            <a:r>
              <a:rPr lang="nl-NL" dirty="0"/>
              <a:t>Assessment</a:t>
            </a:r>
          </a:p>
          <a:p>
            <a:r>
              <a:rPr lang="nl-NL" dirty="0" err="1"/>
              <a:t>Attendance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active</a:t>
            </a:r>
            <a:r>
              <a:rPr lang="nl-NL" dirty="0"/>
              <a:t> </a:t>
            </a:r>
            <a:r>
              <a:rPr lang="nl-NL" dirty="0" err="1"/>
              <a:t>participation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14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Organisation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191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88" b="88"/>
          <a:stretch>
            <a:fillRect/>
          </a:stretch>
        </p:blipFill>
        <p:spPr/>
      </p:pic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15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Coaching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dogs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53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16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Coaching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dogs</a:t>
            </a:r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88" b="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752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37518"/>
              </p:ext>
            </p:extLst>
          </p:nvPr>
        </p:nvGraphicFramePr>
        <p:xfrm>
          <a:off x="457200" y="1481138"/>
          <a:ext cx="8229600" cy="4508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54686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Term 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Term 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Term 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Term 4</a:t>
                      </a:r>
                      <a:endParaRPr lang="nl-NL" dirty="0"/>
                    </a:p>
                  </a:txBody>
                  <a:tcPr/>
                </a:tc>
              </a:tr>
              <a:tr h="546863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Year</a:t>
                      </a:r>
                      <a:r>
                        <a:rPr lang="nl-NL" dirty="0" smtClean="0"/>
                        <a:t> 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study</a:t>
                      </a:r>
                      <a:endParaRPr lang="nl-NL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study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study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study</a:t>
                      </a:r>
                      <a:endParaRPr lang="nl-NL" dirty="0"/>
                    </a:p>
                  </a:txBody>
                  <a:tcPr/>
                </a:tc>
              </a:tr>
              <a:tr h="943901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Year</a:t>
                      </a:r>
                      <a:r>
                        <a:rPr lang="nl-NL" dirty="0" smtClean="0"/>
                        <a:t> 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study</a:t>
                      </a:r>
                      <a:r>
                        <a:rPr lang="nl-NL" baseline="0" dirty="0" smtClean="0"/>
                        <a:t>/</a:t>
                      </a:r>
                    </a:p>
                    <a:p>
                      <a:r>
                        <a:rPr lang="nl-NL" baseline="0" dirty="0" smtClean="0"/>
                        <a:t>Practical </a:t>
                      </a:r>
                    </a:p>
                    <a:p>
                      <a:r>
                        <a:rPr lang="nl-NL" baseline="0" dirty="0" err="1" smtClean="0"/>
                        <a:t>internship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study</a:t>
                      </a:r>
                      <a:r>
                        <a:rPr lang="nl-NL" baseline="0" dirty="0" smtClean="0"/>
                        <a:t>/</a:t>
                      </a:r>
                      <a:endParaRPr lang="nl-NL" dirty="0" smtClean="0"/>
                    </a:p>
                    <a:p>
                      <a:r>
                        <a:rPr lang="nl-NL" dirty="0" smtClean="0"/>
                        <a:t>Practical </a:t>
                      </a:r>
                      <a:r>
                        <a:rPr lang="nl-NL" dirty="0" err="1" smtClean="0"/>
                        <a:t>internship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study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err="1" smtClean="0"/>
                        <a:t>Honours</a:t>
                      </a:r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study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err="1" smtClean="0"/>
                        <a:t>Honours</a:t>
                      </a:r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943901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Year</a:t>
                      </a:r>
                      <a:r>
                        <a:rPr lang="nl-NL" dirty="0" smtClean="0"/>
                        <a:t> 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study</a:t>
                      </a:r>
                      <a:r>
                        <a:rPr lang="nl-NL" baseline="0" dirty="0" smtClean="0"/>
                        <a:t>/</a:t>
                      </a:r>
                      <a:r>
                        <a:rPr lang="nl-NL" dirty="0" err="1" smtClean="0"/>
                        <a:t>Internship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study</a:t>
                      </a:r>
                      <a:r>
                        <a:rPr lang="nl-NL" baseline="0" dirty="0" smtClean="0"/>
                        <a:t>/</a:t>
                      </a:r>
                      <a:r>
                        <a:rPr lang="nl-NL" dirty="0" err="1" smtClean="0"/>
                        <a:t>Internship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study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err="1" smtClean="0"/>
                        <a:t>Honours</a:t>
                      </a:r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study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err="1" smtClean="0"/>
                        <a:t>Honours</a:t>
                      </a:r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546863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Year</a:t>
                      </a:r>
                      <a:r>
                        <a:rPr lang="nl-NL" baseline="0" dirty="0" smtClean="0"/>
                        <a:t> 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study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err="1" smtClean="0"/>
                        <a:t>Honours</a:t>
                      </a:r>
                      <a:endParaRPr lang="nl-NL" dirty="0" smtClean="0"/>
                    </a:p>
                    <a:p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study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err="1" smtClean="0"/>
                        <a:t>Honours</a:t>
                      </a:r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study</a:t>
                      </a:r>
                      <a:r>
                        <a:rPr lang="nl-NL" dirty="0" smtClean="0"/>
                        <a:t>/ </a:t>
                      </a:r>
                      <a:r>
                        <a:rPr lang="nl-NL" dirty="0" err="1" smtClean="0"/>
                        <a:t>Graduation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Regular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study</a:t>
                      </a:r>
                      <a:r>
                        <a:rPr lang="nl-NL" dirty="0" smtClean="0"/>
                        <a:t>/</a:t>
                      </a:r>
                      <a:r>
                        <a:rPr lang="nl-NL" dirty="0" err="1" smtClean="0"/>
                        <a:t>Graduation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17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Programme</a:t>
            </a:r>
            <a:r>
              <a:rPr lang="nl-NL" dirty="0" smtClean="0"/>
              <a:t> – 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3 semesters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200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18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Timeline</a:t>
            </a:r>
            <a:endParaRPr 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Sign</a:t>
            </a:r>
            <a:r>
              <a:rPr lang="nl-NL" dirty="0"/>
              <a:t> </a:t>
            </a:r>
            <a:r>
              <a:rPr lang="nl-NL" dirty="0" smtClean="0"/>
              <a:t>up </a:t>
            </a:r>
            <a:r>
              <a:rPr lang="nl-NL" dirty="0" err="1"/>
              <a:t>now</a:t>
            </a:r>
            <a:r>
              <a:rPr lang="nl-NL" dirty="0"/>
              <a:t>!!</a:t>
            </a:r>
            <a:r>
              <a:rPr lang="nl-NL" dirty="0" smtClean="0"/>
              <a:t>!</a:t>
            </a:r>
          </a:p>
          <a:p>
            <a:pPr marL="109728" indent="0">
              <a:buNone/>
            </a:pPr>
            <a:endParaRPr lang="nl-NL" dirty="0"/>
          </a:p>
          <a:p>
            <a:r>
              <a:rPr lang="nl-NL" dirty="0" smtClean="0"/>
              <a:t>Friday 30th November 2018 </a:t>
            </a:r>
            <a:r>
              <a:rPr lang="nl-NL" dirty="0"/>
              <a:t>– </a:t>
            </a:r>
            <a:r>
              <a:rPr lang="nl-NL" dirty="0" err="1"/>
              <a:t>submit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(</a:t>
            </a:r>
            <a:r>
              <a:rPr lang="nl-NL" dirty="0" err="1"/>
              <a:t>see</a:t>
            </a:r>
            <a:r>
              <a:rPr lang="nl-NL" dirty="0"/>
              <a:t> next slide</a:t>
            </a:r>
            <a:r>
              <a:rPr lang="nl-NL" dirty="0" smtClean="0"/>
              <a:t>)</a:t>
            </a:r>
          </a:p>
          <a:p>
            <a:pPr marL="109728" indent="0">
              <a:buNone/>
            </a:pPr>
            <a:endParaRPr lang="nl-NL" dirty="0"/>
          </a:p>
          <a:p>
            <a:r>
              <a:rPr lang="nl-NL" dirty="0" smtClean="0"/>
              <a:t>10th </a:t>
            </a:r>
            <a:r>
              <a:rPr lang="mr-IN" dirty="0" smtClean="0"/>
              <a:t>–</a:t>
            </a:r>
            <a:r>
              <a:rPr lang="nl-NL" dirty="0" smtClean="0"/>
              <a:t> 18th December 2018 </a:t>
            </a:r>
            <a:endParaRPr lang="nl-NL" dirty="0"/>
          </a:p>
          <a:p>
            <a:pPr marL="109728" indent="0">
              <a:buNone/>
            </a:pPr>
            <a:r>
              <a:rPr lang="nl-NL" dirty="0"/>
              <a:t> 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/>
              <a:t>successful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invited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p</a:t>
            </a:r>
            <a:r>
              <a:rPr lang="nl-NL" dirty="0" smtClean="0"/>
              <a:t>ersonal </a:t>
            </a:r>
          </a:p>
          <a:p>
            <a:pPr marL="109728" indent="0">
              <a:buNone/>
            </a:pPr>
            <a:r>
              <a:rPr lang="nl-NL" dirty="0" smtClean="0"/>
              <a:t>  interview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5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19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Grab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opportunity!</a:t>
            </a:r>
            <a:endParaRPr 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2400" dirty="0" err="1">
                <a:solidFill>
                  <a:schemeClr val="bg2"/>
                </a:solidFill>
              </a:rPr>
              <a:t>Send</a:t>
            </a:r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err="1">
                <a:solidFill>
                  <a:schemeClr val="bg2"/>
                </a:solidFill>
              </a:rPr>
              <a:t>your</a:t>
            </a:r>
            <a:r>
              <a:rPr lang="nl-NL" sz="2400" dirty="0"/>
              <a:t> (as </a:t>
            </a:r>
            <a:r>
              <a:rPr lang="nl-NL" sz="2400" dirty="0" err="1"/>
              <a:t>one</a:t>
            </a:r>
            <a:r>
              <a:rPr lang="nl-NL" sz="2400" dirty="0"/>
              <a:t> package)</a:t>
            </a:r>
            <a:r>
              <a:rPr lang="nl-NL" sz="2400" dirty="0">
                <a:solidFill>
                  <a:srgbClr val="0066FF"/>
                </a:solidFill>
              </a:rPr>
              <a:t>:</a:t>
            </a:r>
          </a:p>
          <a:p>
            <a:r>
              <a:rPr lang="nl-NL" sz="2400" dirty="0"/>
              <a:t>CV</a:t>
            </a:r>
          </a:p>
          <a:p>
            <a:r>
              <a:rPr lang="nl-NL" sz="2400" dirty="0" err="1"/>
              <a:t>Motivation</a:t>
            </a:r>
            <a:r>
              <a:rPr lang="nl-NL" sz="2400" dirty="0"/>
              <a:t> letter</a:t>
            </a:r>
          </a:p>
          <a:p>
            <a:r>
              <a:rPr lang="nl-NL" sz="2400" dirty="0"/>
              <a:t>Grade list </a:t>
            </a:r>
            <a:r>
              <a:rPr lang="nl-NL" sz="2400" dirty="0" err="1"/>
              <a:t>from</a:t>
            </a:r>
            <a:r>
              <a:rPr lang="nl-NL" sz="2400" dirty="0"/>
              <a:t> 1st </a:t>
            </a:r>
            <a:r>
              <a:rPr lang="nl-NL" sz="2400" dirty="0" err="1"/>
              <a:t>year</a:t>
            </a:r>
            <a:endParaRPr lang="nl-NL" sz="2400" dirty="0"/>
          </a:p>
          <a:p>
            <a:r>
              <a:rPr lang="nl-NL" sz="2400" dirty="0"/>
              <a:t>2 letters of </a:t>
            </a:r>
            <a:r>
              <a:rPr lang="nl-NL" sz="2400" dirty="0" err="1"/>
              <a:t>recommendation</a:t>
            </a:r>
            <a:r>
              <a:rPr lang="nl-NL" sz="2400" dirty="0"/>
              <a:t> </a:t>
            </a:r>
            <a:r>
              <a:rPr lang="mr-IN" sz="2400" dirty="0" smtClean="0"/>
              <a:t>–</a:t>
            </a:r>
            <a:r>
              <a:rPr lang="nl-NL" sz="2400" dirty="0" smtClean="0"/>
              <a:t> </a:t>
            </a:r>
            <a:r>
              <a:rPr lang="nl-NL" sz="2400" dirty="0" err="1" smtClean="0"/>
              <a:t>external</a:t>
            </a:r>
            <a:r>
              <a:rPr lang="nl-NL" sz="2400" dirty="0" smtClean="0"/>
              <a:t> </a:t>
            </a: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Inholland</a:t>
            </a:r>
            <a:endParaRPr lang="nl-NL" sz="2400" dirty="0"/>
          </a:p>
          <a:p>
            <a:endParaRPr lang="nl-NL" sz="2400" dirty="0"/>
          </a:p>
          <a:p>
            <a:pPr marL="0" indent="0">
              <a:buNone/>
            </a:pPr>
            <a:r>
              <a:rPr lang="nl-NL" sz="2400" dirty="0" err="1"/>
              <a:t>To</a:t>
            </a:r>
            <a:r>
              <a:rPr lang="nl-NL" sz="2400" dirty="0"/>
              <a:t>:</a:t>
            </a:r>
          </a:p>
          <a:p>
            <a:pPr marL="0" indent="0">
              <a:buNone/>
            </a:pPr>
            <a:r>
              <a:rPr lang="nl-NL" sz="2400" dirty="0">
                <a:hlinkClick r:id="rId2"/>
              </a:rPr>
              <a:t>Jacqueline.Randall@</a:t>
            </a:r>
            <a:r>
              <a:rPr lang="nl-NL" sz="2400" dirty="0" smtClean="0">
                <a:hlinkClick r:id="rId2"/>
              </a:rPr>
              <a:t>inholland.nl</a:t>
            </a:r>
            <a:r>
              <a:rPr lang="nl-NL" sz="2400" dirty="0" smtClean="0"/>
              <a:t> </a:t>
            </a:r>
            <a:r>
              <a:rPr lang="nl-NL" sz="2400" dirty="0" err="1" smtClean="0"/>
              <a:t>and</a:t>
            </a:r>
            <a:endParaRPr lang="nl-NL" sz="2400" dirty="0" smtClean="0"/>
          </a:p>
          <a:p>
            <a:pPr marL="0" indent="0">
              <a:buNone/>
            </a:pPr>
            <a:r>
              <a:rPr lang="nl-NL" sz="2400" dirty="0" smtClean="0">
                <a:hlinkClick r:id="rId3"/>
              </a:rPr>
              <a:t>HonoursEDC@inholland.nl</a:t>
            </a:r>
            <a:endParaRPr lang="nl-NL" sz="2400" dirty="0" smtClean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dirty="0" smtClean="0"/>
              <a:t>Friday 30th November 2018 </a:t>
            </a:r>
            <a:r>
              <a:rPr lang="nl-NL" sz="2400" dirty="0"/>
              <a:t>at the </a:t>
            </a:r>
            <a:r>
              <a:rPr lang="nl-NL" sz="2400" dirty="0" err="1"/>
              <a:t>latest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9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5807" b="5807"/>
          <a:stretch>
            <a:fillRect/>
          </a:stretch>
        </p:blipFill>
        <p:spPr/>
      </p:pic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2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432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20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nl-NL" sz="3200" i="1" dirty="0" smtClean="0">
              <a:solidFill>
                <a:schemeClr val="tx2"/>
              </a:solidFill>
            </a:endParaRPr>
          </a:p>
          <a:p>
            <a:pPr marL="109728" indent="0">
              <a:buNone/>
            </a:pPr>
            <a:r>
              <a:rPr lang="nl-NL" sz="3200" i="1" dirty="0" smtClean="0">
                <a:solidFill>
                  <a:schemeClr val="tx2"/>
                </a:solidFill>
              </a:rPr>
              <a:t>“</a:t>
            </a:r>
            <a:r>
              <a:rPr lang="nl-NL" sz="3200" i="1" dirty="0">
                <a:solidFill>
                  <a:schemeClr val="tx2"/>
                </a:solidFill>
              </a:rPr>
              <a:t>Excellence is never </a:t>
            </a:r>
            <a:r>
              <a:rPr lang="nl-NL" sz="3200" i="1" dirty="0" err="1">
                <a:solidFill>
                  <a:schemeClr val="tx2"/>
                </a:solidFill>
              </a:rPr>
              <a:t>an</a:t>
            </a:r>
            <a:r>
              <a:rPr lang="nl-NL" sz="3200" i="1" dirty="0">
                <a:solidFill>
                  <a:schemeClr val="tx2"/>
                </a:solidFill>
              </a:rPr>
              <a:t> accident. It is </a:t>
            </a:r>
            <a:r>
              <a:rPr lang="nl-NL" sz="3200" i="1" dirty="0" err="1">
                <a:solidFill>
                  <a:schemeClr val="tx2"/>
                </a:solidFill>
              </a:rPr>
              <a:t>always</a:t>
            </a:r>
            <a:r>
              <a:rPr lang="nl-NL" sz="3200" i="1" dirty="0">
                <a:solidFill>
                  <a:schemeClr val="tx2"/>
                </a:solidFill>
              </a:rPr>
              <a:t> the </a:t>
            </a:r>
            <a:r>
              <a:rPr lang="nl-NL" sz="3200" i="1" dirty="0" err="1">
                <a:solidFill>
                  <a:schemeClr val="tx2"/>
                </a:solidFill>
              </a:rPr>
              <a:t>result</a:t>
            </a:r>
            <a:r>
              <a:rPr lang="nl-NL" sz="3200" i="1" dirty="0">
                <a:solidFill>
                  <a:schemeClr val="tx2"/>
                </a:solidFill>
              </a:rPr>
              <a:t> of high </a:t>
            </a:r>
            <a:r>
              <a:rPr lang="nl-NL" sz="3200" i="1" dirty="0" err="1">
                <a:solidFill>
                  <a:schemeClr val="tx2"/>
                </a:solidFill>
              </a:rPr>
              <a:t>intention</a:t>
            </a:r>
            <a:r>
              <a:rPr lang="nl-NL" sz="3200" i="1" dirty="0">
                <a:solidFill>
                  <a:schemeClr val="tx2"/>
                </a:solidFill>
              </a:rPr>
              <a:t>, </a:t>
            </a:r>
            <a:r>
              <a:rPr lang="nl-NL" sz="3200" i="1" dirty="0" err="1">
                <a:solidFill>
                  <a:schemeClr val="tx2"/>
                </a:solidFill>
              </a:rPr>
              <a:t>sincere</a:t>
            </a:r>
            <a:r>
              <a:rPr lang="nl-NL" sz="3200" i="1" dirty="0">
                <a:solidFill>
                  <a:schemeClr val="tx2"/>
                </a:solidFill>
              </a:rPr>
              <a:t> effort </a:t>
            </a:r>
            <a:r>
              <a:rPr lang="nl-NL" sz="3200" i="1" dirty="0" err="1">
                <a:solidFill>
                  <a:schemeClr val="tx2"/>
                </a:solidFill>
              </a:rPr>
              <a:t>and</a:t>
            </a:r>
            <a:r>
              <a:rPr lang="nl-NL" sz="3200" i="1" dirty="0">
                <a:solidFill>
                  <a:schemeClr val="tx2"/>
                </a:solidFill>
              </a:rPr>
              <a:t> intelligent </a:t>
            </a:r>
            <a:r>
              <a:rPr lang="nl-NL" sz="3200" i="1" dirty="0" err="1">
                <a:solidFill>
                  <a:schemeClr val="tx2"/>
                </a:solidFill>
              </a:rPr>
              <a:t>execution</a:t>
            </a:r>
            <a:r>
              <a:rPr lang="nl-NL" sz="3200" i="1" dirty="0">
                <a:solidFill>
                  <a:schemeClr val="tx2"/>
                </a:solidFill>
              </a:rPr>
              <a:t>; </a:t>
            </a:r>
            <a:r>
              <a:rPr lang="nl-NL" sz="3200" i="1" dirty="0" err="1">
                <a:solidFill>
                  <a:schemeClr val="tx2"/>
                </a:solidFill>
              </a:rPr>
              <a:t>it</a:t>
            </a:r>
            <a:r>
              <a:rPr lang="nl-NL" sz="3200" i="1" dirty="0">
                <a:solidFill>
                  <a:schemeClr val="tx2"/>
                </a:solidFill>
              </a:rPr>
              <a:t> </a:t>
            </a:r>
            <a:r>
              <a:rPr lang="nl-NL" sz="3200" i="1" dirty="0" err="1">
                <a:solidFill>
                  <a:schemeClr val="tx2"/>
                </a:solidFill>
              </a:rPr>
              <a:t>represents</a:t>
            </a:r>
            <a:r>
              <a:rPr lang="nl-NL" sz="3200" i="1" dirty="0">
                <a:solidFill>
                  <a:schemeClr val="tx2"/>
                </a:solidFill>
              </a:rPr>
              <a:t> the </a:t>
            </a:r>
            <a:r>
              <a:rPr lang="nl-NL" sz="3200" i="1" dirty="0" err="1">
                <a:solidFill>
                  <a:schemeClr val="tx2"/>
                </a:solidFill>
              </a:rPr>
              <a:t>wise</a:t>
            </a:r>
            <a:r>
              <a:rPr lang="nl-NL" sz="3200" i="1" dirty="0">
                <a:solidFill>
                  <a:schemeClr val="tx2"/>
                </a:solidFill>
              </a:rPr>
              <a:t> </a:t>
            </a:r>
            <a:r>
              <a:rPr lang="nl-NL" sz="3200" i="1" dirty="0" err="1">
                <a:solidFill>
                  <a:schemeClr val="tx2"/>
                </a:solidFill>
              </a:rPr>
              <a:t>choice</a:t>
            </a:r>
            <a:r>
              <a:rPr lang="nl-NL" sz="3200" i="1" dirty="0">
                <a:solidFill>
                  <a:schemeClr val="tx2"/>
                </a:solidFill>
              </a:rPr>
              <a:t> of </a:t>
            </a:r>
            <a:r>
              <a:rPr lang="nl-NL" sz="3200" i="1" dirty="0" err="1">
                <a:solidFill>
                  <a:schemeClr val="tx2"/>
                </a:solidFill>
              </a:rPr>
              <a:t>many</a:t>
            </a:r>
            <a:r>
              <a:rPr lang="nl-NL" sz="3200" i="1" dirty="0">
                <a:solidFill>
                  <a:schemeClr val="tx2"/>
                </a:solidFill>
              </a:rPr>
              <a:t> </a:t>
            </a:r>
            <a:r>
              <a:rPr lang="nl-NL" sz="3200" i="1" dirty="0" err="1">
                <a:solidFill>
                  <a:schemeClr val="tx2"/>
                </a:solidFill>
              </a:rPr>
              <a:t>alternatives</a:t>
            </a:r>
            <a:r>
              <a:rPr lang="nl-NL" sz="3200" i="1" dirty="0">
                <a:solidFill>
                  <a:schemeClr val="tx2"/>
                </a:solidFill>
              </a:rPr>
              <a:t> – </a:t>
            </a:r>
            <a:r>
              <a:rPr lang="nl-NL" sz="3200" i="1" dirty="0" err="1">
                <a:solidFill>
                  <a:schemeClr val="tx2"/>
                </a:solidFill>
              </a:rPr>
              <a:t>choice</a:t>
            </a:r>
            <a:r>
              <a:rPr lang="nl-NL" sz="3200" i="1" dirty="0">
                <a:solidFill>
                  <a:schemeClr val="tx2"/>
                </a:solidFill>
              </a:rPr>
              <a:t>, </a:t>
            </a:r>
            <a:r>
              <a:rPr lang="nl-NL" sz="3200" i="1" dirty="0" err="1">
                <a:solidFill>
                  <a:schemeClr val="tx2"/>
                </a:solidFill>
              </a:rPr>
              <a:t>not</a:t>
            </a:r>
            <a:r>
              <a:rPr lang="nl-NL" sz="3200" i="1" dirty="0">
                <a:solidFill>
                  <a:schemeClr val="tx2"/>
                </a:solidFill>
              </a:rPr>
              <a:t> chance, </a:t>
            </a:r>
            <a:r>
              <a:rPr lang="nl-NL" sz="3200" i="1" dirty="0" err="1">
                <a:solidFill>
                  <a:schemeClr val="tx2"/>
                </a:solidFill>
              </a:rPr>
              <a:t>determines</a:t>
            </a:r>
            <a:r>
              <a:rPr lang="nl-NL" sz="3200" i="1" dirty="0">
                <a:solidFill>
                  <a:schemeClr val="tx2"/>
                </a:solidFill>
              </a:rPr>
              <a:t> </a:t>
            </a:r>
            <a:r>
              <a:rPr lang="nl-NL" sz="3200" i="1" dirty="0" err="1">
                <a:solidFill>
                  <a:schemeClr val="tx2"/>
                </a:solidFill>
              </a:rPr>
              <a:t>your</a:t>
            </a:r>
            <a:r>
              <a:rPr lang="nl-NL" sz="3200" i="1" dirty="0">
                <a:solidFill>
                  <a:schemeClr val="tx2"/>
                </a:solidFill>
              </a:rPr>
              <a:t> </a:t>
            </a:r>
            <a:r>
              <a:rPr lang="nl-NL" sz="3200" i="1" dirty="0" err="1">
                <a:solidFill>
                  <a:schemeClr val="tx2"/>
                </a:solidFill>
              </a:rPr>
              <a:t>destiny</a:t>
            </a:r>
            <a:r>
              <a:rPr lang="nl-NL" sz="3200" i="1" dirty="0">
                <a:solidFill>
                  <a:schemeClr val="tx2"/>
                </a:solidFill>
              </a:rPr>
              <a:t>.” </a:t>
            </a:r>
            <a:r>
              <a:rPr lang="nl-NL" sz="2800" i="1" dirty="0">
                <a:solidFill>
                  <a:schemeClr val="tx2"/>
                </a:solidFill>
              </a:rPr>
              <a:t> </a:t>
            </a:r>
            <a:endParaRPr lang="nl-NL" sz="2800" i="1" dirty="0" smtClean="0">
              <a:solidFill>
                <a:schemeClr val="tx2"/>
              </a:solidFill>
            </a:endParaRPr>
          </a:p>
          <a:p>
            <a:pPr marL="109728" indent="0">
              <a:buNone/>
            </a:pPr>
            <a:endParaRPr lang="nl-NL" sz="2800" dirty="0" smtClean="0"/>
          </a:p>
          <a:p>
            <a:pPr marL="109728" indent="0">
              <a:buNone/>
            </a:pPr>
            <a:r>
              <a:rPr lang="nl-NL" sz="2800" dirty="0" err="1" smtClean="0"/>
              <a:t>Aristotle</a:t>
            </a:r>
            <a:endParaRPr lang="nl-NL" sz="2800" dirty="0" smtClean="0"/>
          </a:p>
          <a:p>
            <a:endParaRPr lang="nl-NL" sz="2800" dirty="0" smtClean="0"/>
          </a:p>
          <a:p>
            <a:pPr marL="109728" indent="0">
              <a:buNone/>
            </a:pPr>
            <a:endParaRPr lang="nl-NL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16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21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3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we </a:t>
            </a:r>
            <a:r>
              <a:rPr lang="nl-NL" dirty="0" err="1" smtClean="0"/>
              <a:t>started</a:t>
            </a:r>
            <a:r>
              <a:rPr lang="nl-NL" dirty="0" smtClean="0"/>
              <a:t>!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4441" b="44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708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96544"/>
          </a:xfrm>
        </p:spPr>
        <p:txBody>
          <a:bodyPr/>
          <a:lstStyle/>
          <a:p>
            <a:r>
              <a:rPr lang="nl-NL" dirty="0" err="1" smtClean="0"/>
              <a:t>Developing</a:t>
            </a:r>
            <a:r>
              <a:rPr lang="nl-NL" dirty="0" smtClean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talents</a:t>
            </a:r>
            <a:r>
              <a:rPr lang="nl-NL" dirty="0"/>
              <a:t>?</a:t>
            </a:r>
          </a:p>
          <a:p>
            <a:r>
              <a:rPr lang="nl-NL" dirty="0" err="1"/>
              <a:t>Broadening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horizons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Identifying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exploring</a:t>
            </a:r>
            <a:r>
              <a:rPr lang="nl-NL" dirty="0" smtClean="0"/>
              <a:t> new skills?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future</a:t>
            </a:r>
            <a:r>
              <a:rPr lang="nl-NL" dirty="0" smtClean="0"/>
              <a:t>?</a:t>
            </a:r>
          </a:p>
          <a:p>
            <a:r>
              <a:rPr lang="nl-NL" dirty="0" err="1"/>
              <a:t>Challenges</a:t>
            </a:r>
            <a:r>
              <a:rPr lang="nl-NL" dirty="0"/>
              <a:t>?</a:t>
            </a:r>
          </a:p>
          <a:p>
            <a:r>
              <a:rPr lang="nl-NL" dirty="0"/>
              <a:t>Excellence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Inspiration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Leadership</a:t>
            </a:r>
            <a:r>
              <a:rPr lang="nl-NL" dirty="0" smtClean="0"/>
              <a:t>?</a:t>
            </a:r>
          </a:p>
          <a:p>
            <a:pPr marL="109728" indent="0">
              <a:buNone/>
            </a:pPr>
            <a:endParaRPr lang="nl-NL" dirty="0" smtClean="0"/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4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Are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looking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?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349888"/>
            <a:ext cx="4471144" cy="34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1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1602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Empowerment</a:t>
            </a:r>
          </a:p>
          <a:p>
            <a:r>
              <a:rPr lang="nl-NL" dirty="0" err="1"/>
              <a:t>Humour</a:t>
            </a:r>
            <a:endParaRPr lang="nl-NL" dirty="0"/>
          </a:p>
          <a:p>
            <a:r>
              <a:rPr lang="nl-NL" dirty="0" err="1" smtClean="0"/>
              <a:t>Intellectual</a:t>
            </a:r>
            <a:r>
              <a:rPr lang="nl-NL" dirty="0" smtClean="0"/>
              <a:t>, </a:t>
            </a:r>
            <a:r>
              <a:rPr lang="nl-NL" dirty="0" err="1" smtClean="0"/>
              <a:t>social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emotional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endParaRPr lang="nl-NL" dirty="0"/>
          </a:p>
          <a:p>
            <a:r>
              <a:rPr lang="nl-NL" dirty="0"/>
              <a:t>Personal </a:t>
            </a:r>
            <a:r>
              <a:rPr lang="nl-NL" dirty="0" err="1"/>
              <a:t>development</a:t>
            </a:r>
            <a:endParaRPr lang="nl-NL" dirty="0"/>
          </a:p>
          <a:p>
            <a:r>
              <a:rPr lang="nl-NL" dirty="0" err="1"/>
              <a:t>Inspiration</a:t>
            </a:r>
            <a:endParaRPr lang="nl-NL" dirty="0"/>
          </a:p>
          <a:p>
            <a:r>
              <a:rPr lang="nl-NL" dirty="0"/>
              <a:t>Drive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achieve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full </a:t>
            </a:r>
            <a:r>
              <a:rPr lang="nl-NL" dirty="0" err="1"/>
              <a:t>potential</a:t>
            </a:r>
            <a:endParaRPr lang="nl-NL" dirty="0"/>
          </a:p>
          <a:p>
            <a:r>
              <a:rPr lang="nl-NL" dirty="0"/>
              <a:t>Co-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future</a:t>
            </a:r>
            <a:endParaRPr lang="nl-NL" dirty="0"/>
          </a:p>
          <a:p>
            <a:r>
              <a:rPr lang="nl-NL" dirty="0" err="1"/>
              <a:t>Working</a:t>
            </a:r>
            <a:r>
              <a:rPr lang="nl-NL" dirty="0"/>
              <a:t> in a diverse team</a:t>
            </a:r>
          </a:p>
          <a:p>
            <a:r>
              <a:rPr lang="nl-NL" dirty="0" err="1"/>
              <a:t>Insight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 smtClean="0"/>
              <a:t>self</a:t>
            </a:r>
            <a:endParaRPr lang="nl-NL" dirty="0" smtClean="0"/>
          </a:p>
          <a:p>
            <a:pPr marL="109728" indent="0">
              <a:buNone/>
            </a:pPr>
            <a:endParaRPr lang="nl-NL" dirty="0" smtClean="0"/>
          </a:p>
          <a:p>
            <a:pPr marL="109728" indent="0" algn="ctr">
              <a:buNone/>
            </a:pPr>
            <a:r>
              <a:rPr lang="nl-NL" b="1" dirty="0" err="1" smtClean="0">
                <a:solidFill>
                  <a:schemeClr val="tx2"/>
                </a:solidFill>
              </a:rPr>
              <a:t>Expect</a:t>
            </a:r>
            <a:r>
              <a:rPr lang="nl-NL" b="1" dirty="0" smtClean="0">
                <a:solidFill>
                  <a:schemeClr val="tx2"/>
                </a:solidFill>
              </a:rPr>
              <a:t> the </a:t>
            </a:r>
            <a:r>
              <a:rPr lang="nl-NL" b="1" dirty="0" err="1" smtClean="0">
                <a:solidFill>
                  <a:schemeClr val="tx2"/>
                </a:solidFill>
              </a:rPr>
              <a:t>unexpected</a:t>
            </a:r>
            <a:r>
              <a:rPr lang="nl-NL" b="1" dirty="0" smtClean="0">
                <a:solidFill>
                  <a:schemeClr val="tx2"/>
                </a:solidFill>
              </a:rPr>
              <a:t> …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5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gain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14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6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Creativity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88" b="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26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3946443"/>
          </a:xfrm>
        </p:spPr>
        <p:txBody>
          <a:bodyPr/>
          <a:lstStyle/>
          <a:p>
            <a:endParaRPr lang="nl-NL" dirty="0"/>
          </a:p>
          <a:p>
            <a:r>
              <a:rPr lang="nl-NL" dirty="0" smtClean="0"/>
              <a:t>Commitment </a:t>
            </a:r>
            <a:endParaRPr lang="nl-NL" dirty="0"/>
          </a:p>
          <a:p>
            <a:r>
              <a:rPr lang="nl-NL" dirty="0"/>
              <a:t>Courage</a:t>
            </a:r>
          </a:p>
          <a:p>
            <a:r>
              <a:rPr lang="nl-NL" dirty="0" err="1" smtClean="0"/>
              <a:t>Supportive</a:t>
            </a:r>
            <a:endParaRPr lang="nl-NL" dirty="0" smtClean="0"/>
          </a:p>
          <a:p>
            <a:r>
              <a:rPr lang="nl-NL" dirty="0" err="1"/>
              <a:t>Self-</a:t>
            </a:r>
            <a:r>
              <a:rPr lang="nl-NL" dirty="0" err="1" smtClean="0"/>
              <a:t>reflection</a:t>
            </a:r>
            <a:endParaRPr lang="nl-NL" dirty="0" smtClean="0"/>
          </a:p>
          <a:p>
            <a:r>
              <a:rPr lang="nl-NL" dirty="0" err="1"/>
              <a:t>Honesty</a:t>
            </a:r>
            <a:endParaRPr lang="nl-NL" dirty="0"/>
          </a:p>
          <a:p>
            <a:r>
              <a:rPr lang="nl-NL" dirty="0" err="1"/>
              <a:t>Enthusiasm</a:t>
            </a:r>
            <a:r>
              <a:rPr lang="nl-NL" dirty="0"/>
              <a:t>/</a:t>
            </a:r>
            <a:r>
              <a:rPr lang="nl-NL" dirty="0" err="1"/>
              <a:t>eager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 smtClean="0"/>
              <a:t>learn</a:t>
            </a:r>
            <a:endParaRPr lang="nl-NL" dirty="0"/>
          </a:p>
          <a:p>
            <a:r>
              <a:rPr lang="nl-NL" dirty="0" err="1"/>
              <a:t>Pro-active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responsible</a:t>
            </a:r>
            <a:r>
              <a:rPr lang="nl-NL" dirty="0"/>
              <a:t> attitude </a:t>
            </a:r>
          </a:p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7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368152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expected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?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132856"/>
            <a:ext cx="4016896" cy="25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4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36504"/>
          </a:xfrm>
        </p:spPr>
        <p:txBody>
          <a:bodyPr/>
          <a:lstStyle/>
          <a:p>
            <a:pPr marL="109728" indent="0">
              <a:buNone/>
            </a:pPr>
            <a:endParaRPr lang="nl-NL" dirty="0" smtClean="0"/>
          </a:p>
          <a:p>
            <a:r>
              <a:rPr lang="nl-NL" dirty="0" err="1" smtClean="0"/>
              <a:t>Integral</a:t>
            </a:r>
            <a:r>
              <a:rPr lang="nl-NL" dirty="0" smtClean="0"/>
              <a:t> part of </a:t>
            </a:r>
            <a:r>
              <a:rPr lang="nl-NL" dirty="0" err="1" smtClean="0"/>
              <a:t>Honours</a:t>
            </a:r>
            <a:r>
              <a:rPr lang="nl-NL" dirty="0" smtClean="0"/>
              <a:t> community –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build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sub-community </a:t>
            </a:r>
          </a:p>
          <a:p>
            <a:r>
              <a:rPr lang="nl-NL" dirty="0" smtClean="0"/>
              <a:t>Multi-</a:t>
            </a:r>
            <a:r>
              <a:rPr lang="nl-NL" dirty="0" err="1" smtClean="0"/>
              <a:t>disciplinary</a:t>
            </a:r>
            <a:endParaRPr lang="nl-NL" dirty="0" smtClean="0"/>
          </a:p>
          <a:p>
            <a:r>
              <a:rPr lang="nl-NL" dirty="0" smtClean="0"/>
              <a:t>Multi-</a:t>
            </a:r>
            <a:r>
              <a:rPr lang="nl-NL" dirty="0" err="1" smtClean="0"/>
              <a:t>cultural</a:t>
            </a:r>
            <a:endParaRPr lang="nl-NL" dirty="0" smtClean="0"/>
          </a:p>
          <a:p>
            <a:r>
              <a:rPr lang="nl-NL" dirty="0" err="1" smtClean="0"/>
              <a:t>Leadership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inside</a:t>
            </a:r>
            <a:r>
              <a:rPr lang="nl-NL" dirty="0" smtClean="0"/>
              <a:t>-out</a:t>
            </a:r>
          </a:p>
          <a:p>
            <a:r>
              <a:rPr lang="nl-NL" dirty="0" err="1" smtClean="0"/>
              <a:t>Social</a:t>
            </a:r>
            <a:r>
              <a:rPr lang="nl-NL" dirty="0" smtClean="0"/>
              <a:t> awareness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responsibility</a:t>
            </a:r>
            <a:endParaRPr lang="nl-NL" dirty="0" smtClean="0"/>
          </a:p>
          <a:p>
            <a:r>
              <a:rPr lang="nl-NL" dirty="0" err="1" smtClean="0"/>
              <a:t>Innovation</a:t>
            </a:r>
            <a:endParaRPr lang="nl-NL" dirty="0" smtClean="0"/>
          </a:p>
          <a:p>
            <a:r>
              <a:rPr lang="nl-NL" dirty="0" smtClean="0"/>
              <a:t>Personal </a:t>
            </a:r>
            <a:r>
              <a:rPr lang="nl-NL" dirty="0" err="1" smtClean="0"/>
              <a:t>development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8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368152"/>
          </a:xfrm>
        </p:spPr>
        <p:txBody>
          <a:bodyPr>
            <a:normAutofit/>
          </a:bodyPr>
          <a:lstStyle/>
          <a:p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characteristics</a:t>
            </a:r>
            <a:r>
              <a:rPr lang="nl-NL" dirty="0" smtClean="0"/>
              <a:t> </a:t>
            </a:r>
            <a:br>
              <a:rPr lang="nl-NL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50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5554960" cy="4525963"/>
          </a:xfrm>
        </p:spPr>
        <p:txBody>
          <a:bodyPr>
            <a:normAutofit fontScale="47500" lnSpcReduction="20000"/>
          </a:bodyPr>
          <a:lstStyle/>
          <a:p>
            <a:pPr marL="109728" indent="0">
              <a:buNone/>
            </a:pPr>
            <a:r>
              <a:rPr lang="nl-NL" dirty="0" smtClean="0"/>
              <a:t>1</a:t>
            </a:r>
          </a:p>
          <a:p>
            <a:pPr marL="109728" indent="0">
              <a:buNone/>
            </a:pPr>
            <a:r>
              <a:rPr lang="nl-NL" sz="6000" b="1" dirty="0" smtClean="0">
                <a:solidFill>
                  <a:srgbClr val="0066FF"/>
                </a:solidFill>
                <a:latin typeface="Calibri"/>
              </a:rPr>
              <a:t>Semester </a:t>
            </a:r>
            <a:r>
              <a:rPr lang="nl-NL" sz="6000" b="1" dirty="0">
                <a:solidFill>
                  <a:srgbClr val="0066FF"/>
                </a:solidFill>
                <a:latin typeface="Calibri"/>
              </a:rPr>
              <a:t>1: </a:t>
            </a:r>
            <a:r>
              <a:rPr lang="nl-NL" sz="6000" b="1" dirty="0" err="1">
                <a:solidFill>
                  <a:srgbClr val="0066FF"/>
                </a:solidFill>
                <a:latin typeface="Calibri"/>
              </a:rPr>
              <a:t>February</a:t>
            </a:r>
            <a:r>
              <a:rPr lang="nl-NL" sz="6000" b="1" dirty="0">
                <a:solidFill>
                  <a:srgbClr val="0066FF"/>
                </a:solidFill>
                <a:latin typeface="Calibri"/>
              </a:rPr>
              <a:t> </a:t>
            </a:r>
            <a:r>
              <a:rPr lang="nl-NL" sz="6000" b="1" dirty="0" smtClean="0">
                <a:solidFill>
                  <a:srgbClr val="0066FF"/>
                </a:solidFill>
                <a:latin typeface="Calibri"/>
              </a:rPr>
              <a:t>– </a:t>
            </a:r>
            <a:r>
              <a:rPr lang="nl-NL" sz="6000" b="1" dirty="0" err="1" smtClean="0">
                <a:solidFill>
                  <a:srgbClr val="0066FF"/>
                </a:solidFill>
                <a:latin typeface="Calibri"/>
              </a:rPr>
              <a:t>June</a:t>
            </a:r>
            <a:r>
              <a:rPr lang="nl-NL" sz="6000" b="1" dirty="0" smtClean="0">
                <a:solidFill>
                  <a:srgbClr val="0066FF"/>
                </a:solidFill>
                <a:latin typeface="Calibri"/>
              </a:rPr>
              <a:t> 2019</a:t>
            </a:r>
            <a:endParaRPr lang="nl-NL" sz="6000" b="1" dirty="0">
              <a:solidFill>
                <a:srgbClr val="0066FF"/>
              </a:solidFill>
              <a:latin typeface="Calibri"/>
            </a:endParaRPr>
          </a:p>
          <a:p>
            <a:pPr marL="109728" indent="0">
              <a:buNone/>
            </a:pPr>
            <a:endParaRPr lang="nl-NL" dirty="0"/>
          </a:p>
          <a:p>
            <a:pPr marL="109728" indent="0">
              <a:buNone/>
            </a:pP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LEADING 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SELF</a:t>
            </a:r>
          </a:p>
          <a:p>
            <a:pPr>
              <a:buSzPts val="2400"/>
              <a:buFont typeface="Arial"/>
              <a:buChar char="•"/>
            </a:pPr>
            <a:r>
              <a:rPr lang="nl-NL" sz="6000" dirty="0" err="1">
                <a:solidFill>
                  <a:srgbClr val="000000"/>
                </a:solidFill>
                <a:latin typeface="Calibri"/>
              </a:rPr>
              <a:t>Habits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 of </a:t>
            </a:r>
            <a:r>
              <a:rPr lang="nl-NL" sz="6000" dirty="0" err="1">
                <a:solidFill>
                  <a:srgbClr val="000000"/>
                </a:solidFill>
                <a:latin typeface="Calibri"/>
              </a:rPr>
              <a:t>effective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 </a:t>
            </a:r>
            <a:endParaRPr lang="nl-NL" sz="6000" dirty="0" smtClean="0">
              <a:solidFill>
                <a:srgbClr val="000000"/>
              </a:solidFill>
              <a:latin typeface="Calibri"/>
            </a:endParaRPr>
          </a:p>
          <a:p>
            <a:pPr marL="109728" indent="0">
              <a:buSzPts val="2400"/>
              <a:buNone/>
            </a:pP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   </a:t>
            </a:r>
            <a:r>
              <a:rPr lang="nl-NL" sz="6000" dirty="0" err="1">
                <a:solidFill>
                  <a:srgbClr val="000000"/>
                </a:solidFill>
                <a:latin typeface="Calibri"/>
              </a:rPr>
              <a:t>l</a:t>
            </a:r>
            <a:r>
              <a:rPr lang="nl-NL" sz="6000" dirty="0" err="1" smtClean="0">
                <a:solidFill>
                  <a:srgbClr val="000000"/>
                </a:solidFill>
                <a:latin typeface="Calibri"/>
              </a:rPr>
              <a:t>eadership</a:t>
            </a: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 (</a:t>
            </a:r>
            <a:r>
              <a:rPr lang="nl-NL" sz="6000" dirty="0" err="1">
                <a:solidFill>
                  <a:srgbClr val="000000"/>
                </a:solidFill>
                <a:latin typeface="Calibri"/>
              </a:rPr>
              <a:t>Covey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>
              <a:buSzPts val="2400"/>
              <a:buFont typeface="Arial"/>
              <a:buChar char="•"/>
            </a:pPr>
            <a:r>
              <a:rPr lang="nl-NL" sz="6000" dirty="0">
                <a:solidFill>
                  <a:srgbClr val="000000"/>
                </a:solidFill>
                <a:latin typeface="Calibri"/>
              </a:rPr>
              <a:t>Personal </a:t>
            </a:r>
            <a:r>
              <a:rPr lang="nl-NL" sz="6000" dirty="0" err="1">
                <a:solidFill>
                  <a:srgbClr val="000000"/>
                </a:solidFill>
                <a:latin typeface="Calibri"/>
              </a:rPr>
              <a:t>leadership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buSzPts val="2400"/>
              <a:buFont typeface="Arial"/>
              <a:buChar char="•"/>
            </a:pPr>
            <a:r>
              <a:rPr lang="nl-NL" sz="6000" dirty="0" err="1" smtClean="0">
                <a:solidFill>
                  <a:srgbClr val="000000"/>
                </a:solidFill>
                <a:latin typeface="Calibri"/>
              </a:rPr>
              <a:t>Entrepreneurial</a:t>
            </a: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skills</a:t>
            </a:r>
          </a:p>
          <a:p>
            <a:pPr>
              <a:buSzPts val="2400"/>
              <a:buFont typeface="Arial"/>
              <a:buChar char="•"/>
            </a:pPr>
            <a:r>
              <a:rPr lang="nl-NL" sz="6000" dirty="0" err="1">
                <a:solidFill>
                  <a:srgbClr val="000000"/>
                </a:solidFill>
                <a:latin typeface="Calibri"/>
              </a:rPr>
              <a:t>Self-responsibility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buSzPts val="2400"/>
              <a:buFont typeface="Arial"/>
              <a:buChar char="•"/>
            </a:pP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Coaching</a:t>
            </a:r>
          </a:p>
          <a:p>
            <a:pPr>
              <a:buSzPts val="2400"/>
              <a:buFont typeface="Arial"/>
              <a:buChar char="•"/>
            </a:pP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Coaching </a:t>
            </a:r>
            <a:r>
              <a:rPr lang="nl-NL" sz="6000" dirty="0" err="1" smtClean="0">
                <a:solidFill>
                  <a:srgbClr val="000000"/>
                </a:solidFill>
                <a:latin typeface="Calibri"/>
              </a:rPr>
              <a:t>with</a:t>
            </a: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nl-NL" sz="6000" dirty="0" err="1" smtClean="0">
                <a:solidFill>
                  <a:srgbClr val="000000"/>
                </a:solidFill>
                <a:latin typeface="Calibri"/>
              </a:rPr>
              <a:t>dogs</a:t>
            </a:r>
            <a:endParaRPr lang="nl-NL" sz="6000" dirty="0" smtClean="0">
              <a:solidFill>
                <a:srgbClr val="000000"/>
              </a:solidFill>
              <a:latin typeface="Calibri"/>
            </a:endParaRPr>
          </a:p>
          <a:p>
            <a:pPr marL="109728" indent="0">
              <a:buSzPts val="2400"/>
              <a:buNone/>
            </a:pPr>
            <a:endParaRPr lang="nl-NL" sz="6000" dirty="0">
              <a:solidFill>
                <a:srgbClr val="000000"/>
              </a:solidFill>
              <a:latin typeface="Calibri"/>
            </a:endParaRPr>
          </a:p>
          <a:p>
            <a:endParaRPr lang="nl-NL" dirty="0">
              <a:solidFill>
                <a:srgbClr val="000000"/>
              </a:solidFill>
              <a:latin typeface="Calibri"/>
            </a:endParaRPr>
          </a:p>
          <a:p>
            <a:pPr marL="0" indent="0">
              <a:buNone/>
            </a:pPr>
            <a:endParaRPr lang="nl-NL" dirty="0"/>
          </a:p>
          <a:p>
            <a:pPr marL="109728" indent="0">
              <a:buNone/>
            </a:pPr>
            <a:endParaRPr lang="nl-NL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6000" b="1" dirty="0">
              <a:solidFill>
                <a:srgbClr val="0066FF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nl-NL" dirty="0"/>
          </a:p>
          <a:p>
            <a:pPr marL="109728" indent="0">
              <a:buNone/>
            </a:pP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LEADING 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OTHERS</a:t>
            </a:r>
          </a:p>
          <a:p>
            <a:pPr>
              <a:buSzPts val="2400"/>
              <a:buFont typeface="Arial"/>
              <a:buChar char="•"/>
            </a:pP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Personal </a:t>
            </a:r>
            <a:r>
              <a:rPr lang="nl-NL" sz="6000" dirty="0" err="1">
                <a:solidFill>
                  <a:srgbClr val="000000"/>
                </a:solidFill>
                <a:latin typeface="Calibri"/>
              </a:rPr>
              <a:t>Leadership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 –</a:t>
            </a:r>
            <a:r>
              <a:rPr lang="nl-NL" sz="6000" dirty="0" err="1">
                <a:solidFill>
                  <a:srgbClr val="000000"/>
                </a:solidFill>
                <a:latin typeface="Calibri"/>
              </a:rPr>
              <a:t>interdependence</a:t>
            </a:r>
            <a:endParaRPr lang="nl-NL" sz="6000" dirty="0">
              <a:solidFill>
                <a:srgbClr val="000000"/>
              </a:solidFill>
              <a:latin typeface="Calibri"/>
            </a:endParaRPr>
          </a:p>
          <a:p>
            <a:pPr>
              <a:buSzPts val="2400"/>
              <a:buFont typeface="Arial"/>
              <a:buChar char="•"/>
            </a:pPr>
            <a:r>
              <a:rPr lang="nl-NL" sz="6000" dirty="0">
                <a:solidFill>
                  <a:srgbClr val="000000"/>
                </a:solidFill>
                <a:latin typeface="Calibri"/>
              </a:rPr>
              <a:t>Flexibility &amp; </a:t>
            </a:r>
            <a:r>
              <a:rPr lang="nl-NL" sz="6000" dirty="0" err="1">
                <a:solidFill>
                  <a:srgbClr val="000000"/>
                </a:solidFill>
                <a:latin typeface="Calibri"/>
              </a:rPr>
              <a:t>creativity</a:t>
            </a:r>
            <a:endParaRPr lang="nl-NL" sz="6000" dirty="0">
              <a:solidFill>
                <a:srgbClr val="000000"/>
              </a:solidFill>
              <a:latin typeface="Calibri"/>
            </a:endParaRPr>
          </a:p>
          <a:p>
            <a:pPr>
              <a:buSzPts val="2400"/>
              <a:buFont typeface="Arial"/>
              <a:buChar char="•"/>
            </a:pPr>
            <a:r>
              <a:rPr lang="nl-NL" sz="6000" dirty="0">
                <a:solidFill>
                  <a:srgbClr val="000000"/>
                </a:solidFill>
                <a:latin typeface="Calibri"/>
              </a:rPr>
              <a:t>Business </a:t>
            </a: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skills</a:t>
            </a:r>
            <a:endParaRPr lang="nl-NL" sz="6000" dirty="0">
              <a:solidFill>
                <a:srgbClr val="000000"/>
              </a:solidFill>
              <a:latin typeface="Calibri"/>
            </a:endParaRPr>
          </a:p>
          <a:p>
            <a:pPr>
              <a:buSzPts val="2400"/>
              <a:buFont typeface="Arial"/>
              <a:buChar char="•"/>
            </a:pPr>
            <a:r>
              <a:rPr lang="nl-NL" sz="6000" dirty="0">
                <a:solidFill>
                  <a:srgbClr val="000000"/>
                </a:solidFill>
                <a:latin typeface="Calibri"/>
              </a:rPr>
              <a:t>Teamwork</a:t>
            </a:r>
          </a:p>
          <a:p>
            <a:pPr>
              <a:buSzPts val="2400"/>
              <a:buFont typeface="Arial"/>
              <a:buChar char="•"/>
            </a:pPr>
            <a:r>
              <a:rPr lang="nl-NL" sz="6000" dirty="0" err="1">
                <a:solidFill>
                  <a:srgbClr val="000000"/>
                </a:solidFill>
                <a:latin typeface="Calibri"/>
              </a:rPr>
              <a:t>Bootcamp</a:t>
            </a:r>
            <a:r>
              <a:rPr lang="nl-NL" sz="6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weekend</a:t>
            </a:r>
          </a:p>
          <a:p>
            <a:pPr>
              <a:buSzPts val="2400"/>
              <a:buFont typeface="Arial"/>
              <a:buChar char="•"/>
            </a:pPr>
            <a:r>
              <a:rPr lang="nl-NL" sz="6000" dirty="0" smtClean="0">
                <a:solidFill>
                  <a:srgbClr val="000000"/>
                </a:solidFill>
                <a:latin typeface="Calibri"/>
              </a:rPr>
              <a:t>Personal </a:t>
            </a:r>
            <a:r>
              <a:rPr lang="nl-NL" sz="6000" dirty="0" err="1" smtClean="0">
                <a:solidFill>
                  <a:srgbClr val="000000"/>
                </a:solidFill>
                <a:latin typeface="Calibri"/>
              </a:rPr>
              <a:t>insights</a:t>
            </a:r>
            <a:endParaRPr lang="nl-NL" sz="6000" dirty="0">
              <a:solidFill>
                <a:srgbClr val="000000"/>
              </a:solidFill>
              <a:latin typeface="Calibri"/>
            </a:endParaRPr>
          </a:p>
          <a:p>
            <a:endParaRPr lang="nl-NL" dirty="0">
              <a:solidFill>
                <a:srgbClr val="000000"/>
              </a:solidFill>
              <a:latin typeface="Calibri"/>
            </a:endParaRPr>
          </a:p>
          <a:p>
            <a:endParaRPr lang="nl-NL" dirty="0">
              <a:solidFill>
                <a:srgbClr val="000000"/>
              </a:solidFill>
              <a:latin typeface="Calibri"/>
            </a:endParaRPr>
          </a:p>
          <a:p>
            <a:endParaRPr lang="en-US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B046-42FC-4D18-8B82-D2408BA2ED98}" type="slidenum">
              <a:rPr lang="nl-NL" smtClean="0"/>
              <a:t>9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Indicative content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7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Honours">
      <a:dk1>
        <a:sysClr val="windowText" lastClr="000000"/>
      </a:dk1>
      <a:lt1>
        <a:sysClr val="window" lastClr="FFFFFF"/>
      </a:lt1>
      <a:dk2>
        <a:srgbClr val="3540A5"/>
      </a:dk2>
      <a:lt2>
        <a:srgbClr val="006BD6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Words>468</Words>
  <Application>Microsoft Macintosh PowerPoint</Application>
  <PresentationFormat>On-screen Show (4:3)</PresentationFormat>
  <Paragraphs>173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Concours</vt:lpstr>
      <vt:lpstr>  Honours Leadership and Innovation </vt:lpstr>
      <vt:lpstr>PowerPoint Presentation</vt:lpstr>
      <vt:lpstr>How we started!</vt:lpstr>
      <vt:lpstr>Are you looking for?</vt:lpstr>
      <vt:lpstr>What will you gain?</vt:lpstr>
      <vt:lpstr>Creativity</vt:lpstr>
      <vt:lpstr>What is expected  from you?</vt:lpstr>
      <vt:lpstr>Key characteristics  </vt:lpstr>
      <vt:lpstr>Indicative content</vt:lpstr>
      <vt:lpstr>Indicative content  contd.</vt:lpstr>
      <vt:lpstr>Ardenne </vt:lpstr>
      <vt:lpstr>Ardenne </vt:lpstr>
      <vt:lpstr>Ardenne </vt:lpstr>
      <vt:lpstr>Organisation</vt:lpstr>
      <vt:lpstr>Coaching with dogs </vt:lpstr>
      <vt:lpstr>Coaching with dogs </vt:lpstr>
      <vt:lpstr>Programme –  3 semesters</vt:lpstr>
      <vt:lpstr>Timeline</vt:lpstr>
      <vt:lpstr>Grab this opportunity!</vt:lpstr>
      <vt:lpstr>PowerPoint Presentation</vt:lpstr>
      <vt:lpstr>PowerPoint Presentation</vt:lpstr>
    </vt:vector>
  </TitlesOfParts>
  <Company>Hogeschool Inholland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Bakel, Pamela van</dc:creator>
  <cp:lastModifiedBy/>
  <cp:revision>48</cp:revision>
  <cp:lastPrinted>2016-04-18T12:34:15Z</cp:lastPrinted>
  <dcterms:created xsi:type="dcterms:W3CDTF">2015-08-24T11:48:13Z</dcterms:created>
  <dcterms:modified xsi:type="dcterms:W3CDTF">2018-11-05T11:18:25Z</dcterms:modified>
</cp:coreProperties>
</file>